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slideLayouts/slideLayout32.xml" ContentType="application/vnd.openxmlformats-officedocument.presentationml.slideLayout+xml"/>
  <Override PartName="/ppt/theme/theme6.xml" ContentType="application/vnd.openxmlformats-officedocument.theme+xml"/>
  <Override PartName="/ppt/slideLayouts/slideLayout3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2"/>
  </p:notesMasterIdLst>
  <p:handoutMasterIdLst>
    <p:handoutMasterId r:id="rId33"/>
  </p:handoutMasterIdLst>
  <p:sldIdLst>
    <p:sldId id="603" r:id="rId8"/>
    <p:sldId id="2383" r:id="rId9"/>
    <p:sldId id="2382" r:id="rId10"/>
    <p:sldId id="2714" r:id="rId11"/>
    <p:sldId id="739" r:id="rId12"/>
    <p:sldId id="2414" r:id="rId13"/>
    <p:sldId id="2380" r:id="rId14"/>
    <p:sldId id="2388" r:id="rId15"/>
    <p:sldId id="2723" r:id="rId16"/>
    <p:sldId id="2386" r:id="rId17"/>
    <p:sldId id="2712" r:id="rId18"/>
    <p:sldId id="2372" r:id="rId19"/>
    <p:sldId id="2413" r:id="rId20"/>
    <p:sldId id="2362" r:id="rId21"/>
    <p:sldId id="2379" r:id="rId22"/>
    <p:sldId id="2369" r:id="rId23"/>
    <p:sldId id="2703" r:id="rId24"/>
    <p:sldId id="2699" r:id="rId25"/>
    <p:sldId id="2700" r:id="rId26"/>
    <p:sldId id="2366" r:id="rId27"/>
    <p:sldId id="2702" r:id="rId28"/>
    <p:sldId id="2725" r:id="rId29"/>
    <p:sldId id="2724" r:id="rId30"/>
    <p:sldId id="582" r:id="rId31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5757"/>
    <a:srgbClr val="1D1D1A"/>
    <a:srgbClr val="221815"/>
    <a:srgbClr val="91A2BF"/>
    <a:srgbClr val="66BA36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23" autoAdjust="0"/>
    <p:restoredTop sz="96291" autoAdjust="0"/>
  </p:normalViewPr>
  <p:slideViewPr>
    <p:cSldViewPr snapToGrid="0" snapToObjects="1">
      <p:cViewPr varScale="1">
        <p:scale>
          <a:sx n="124" d="100"/>
          <a:sy n="124" d="100"/>
        </p:scale>
        <p:origin x="208" y="2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2/26/25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2/26/25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-Medium" panose="020B0602020204020303" pitchFamily="34" charset="-79"/>
                <a:ea typeface="Microsoft YaHei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93281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115637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-Medium" panose="020B0602020204020303" pitchFamily="34" charset="-79"/>
                <a:ea typeface="Microsoft YaHei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70804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hyperlink" Target="https://chenzomi12.github.io/" TargetMode="Externa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20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chenzomi12.github.io/" TargetMode="External"/><Relationship Id="rId5" Type="http://schemas.openxmlformats.org/officeDocument/2006/relationships/image" Target="../media/image1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2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3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2025/2/26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  <p:sldLayoutId id="2147483982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  <p:sldLayoutId id="2147483983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u="sng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u="sng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u="sng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u="sng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</a:t>
            </a:r>
            <a:r>
              <a:rPr lang="en-US" altLang="zh-CN" sz="1000" u="sng" dirty="0" err="1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AIFoundation</a:t>
            </a:r>
            <a:endParaRPr lang="en-US" sz="1000" u="sng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D53BD81-8ECC-90EC-F3C3-B0C3A1780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001" y="-116979"/>
            <a:ext cx="12399963" cy="6974979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21499" y="5734568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8569" y="5776608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746016" y="1839074"/>
            <a:ext cx="10846085" cy="3159960"/>
          </a:xfrm>
          <a:prstGeom prst="rect">
            <a:avLst/>
          </a:prstGeom>
          <a:solidFill>
            <a:srgbClr val="1D1D1A">
              <a:alpha val="40000"/>
            </a:srgbClr>
          </a:solidFill>
        </p:spPr>
        <p:txBody>
          <a:bodyPr anchor="b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en-US" altLang="zh-CN" sz="11500" kern="0" dirty="0">
                <a:solidFill>
                  <a:schemeClr val="tx2"/>
                </a:solidFill>
                <a:latin typeface="+mj-ea"/>
                <a:ea typeface="+mj-ea"/>
              </a:rPr>
              <a:t>XCCL</a:t>
            </a:r>
            <a:r>
              <a:rPr lang="zh-CN" altLang="en-US" sz="11500" kern="0" dirty="0">
                <a:solidFill>
                  <a:schemeClr val="tx2"/>
                </a:solidFill>
                <a:latin typeface="+mj-ea"/>
                <a:ea typeface="+mj-ea"/>
              </a:rPr>
              <a:t> 通信库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1149927" y="2088682"/>
            <a:ext cx="7131044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8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8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8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集合通信库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BB3A0E8-323C-F047-A660-585834CA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XCCL</a:t>
            </a:r>
            <a:r>
              <a:rPr lang="zh-CN" altLang="en-US" dirty="0"/>
              <a:t> 在 </a:t>
            </a:r>
            <a:r>
              <a:rPr lang="en-US" altLang="zh-CN" dirty="0"/>
              <a:t>AI</a:t>
            </a:r>
            <a:r>
              <a:rPr lang="zh-CN" altLang="en-US" dirty="0"/>
              <a:t> 系统中的位置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47BDA74-367C-5742-A8EB-9AB64B4042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21" b="4593"/>
          <a:stretch/>
        </p:blipFill>
        <p:spPr>
          <a:xfrm>
            <a:off x="623635" y="1160835"/>
            <a:ext cx="3342235" cy="53276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B537695-7B0A-2B44-9916-36A2E4B7A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217" y="1295284"/>
            <a:ext cx="6864796" cy="5058769"/>
          </a:xfrm>
          <a:prstGeom prst="rect">
            <a:avLst/>
          </a:prstGeom>
        </p:spPr>
      </p:pic>
      <p:sp>
        <p:nvSpPr>
          <p:cNvPr id="10" name="右箭头 9">
            <a:extLst>
              <a:ext uri="{FF2B5EF4-FFF2-40B4-BE49-F238E27FC236}">
                <a16:creationId xmlns:a16="http://schemas.microsoft.com/office/drawing/2014/main" id="{6341648A-A3CC-A147-849A-0608D6DB6265}"/>
              </a:ext>
            </a:extLst>
          </p:cNvPr>
          <p:cNvSpPr/>
          <p:nvPr/>
        </p:nvSpPr>
        <p:spPr>
          <a:xfrm>
            <a:off x="4046483" y="3429000"/>
            <a:ext cx="788276" cy="10063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2823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1FE2457-BF4D-C566-8FDC-2A11366A4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E4D7B8F-CB28-0E0D-5B9D-1D7ECCFCB32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2000" dirty="0"/>
              <a:t>这么多不同 </a:t>
            </a:r>
            <a:r>
              <a:rPr lang="en-US" altLang="zh-CN" sz="2000" dirty="0"/>
              <a:t>XCCL</a:t>
            </a:r>
            <a:r>
              <a:rPr lang="zh-CN" altLang="en-US" sz="2000" dirty="0"/>
              <a:t> 通信库，核心功能都是实现点对点（</a:t>
            </a:r>
            <a:r>
              <a:rPr lang="en-US" altLang="zh-CN" sz="2000" dirty="0"/>
              <a:t>P2P</a:t>
            </a:r>
            <a:r>
              <a:rPr lang="zh-CN" altLang="en-US" sz="2000" dirty="0"/>
              <a:t>）和集合通信（</a:t>
            </a:r>
            <a:r>
              <a:rPr lang="en-US" altLang="zh-CN" sz="2000" dirty="0"/>
              <a:t>CC</a:t>
            </a:r>
            <a:r>
              <a:rPr lang="zh-CN" altLang="en-US" sz="2000" dirty="0"/>
              <a:t>）算法，难道还有什么大的改进点？</a:t>
            </a:r>
          </a:p>
        </p:txBody>
      </p:sp>
    </p:spTree>
    <p:extLst>
      <p:ext uri="{BB962C8B-B14F-4D97-AF65-F5344CB8AC3E}">
        <p14:creationId xmlns:p14="http://schemas.microsoft.com/office/powerpoint/2010/main" val="582317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05DA6C-8698-8143-AD5B-50546E7AB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 </a:t>
            </a:r>
            <a:r>
              <a:rPr kumimoji="1" lang="en-US" altLang="zh-CN" dirty="0"/>
              <a:t>NCCL</a:t>
            </a:r>
            <a:r>
              <a:rPr kumimoji="1" lang="zh-CN" altLang="en-US" dirty="0"/>
              <a:t> 进行创新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48509D-8F3D-2140-A436-7203D29C9F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对基础</a:t>
            </a:r>
            <a:r>
              <a:rPr lang="en-US" altLang="zh-CN" b="1" dirty="0"/>
              <a:t>/</a:t>
            </a:r>
            <a:r>
              <a:rPr lang="zh-CN" altLang="en-US" b="1" dirty="0"/>
              <a:t>集合通信算法创新：</a:t>
            </a:r>
            <a:endParaRPr lang="en-US" altLang="zh-CN" b="1" dirty="0"/>
          </a:p>
          <a:p>
            <a:pPr lvl="1"/>
            <a:r>
              <a:rPr lang="zh-CN" altLang="en-US" dirty="0"/>
              <a:t>对开源网络拓扑编排算法进行优化</a:t>
            </a:r>
            <a:endParaRPr lang="en-US" altLang="zh-CN" dirty="0"/>
          </a:p>
          <a:p>
            <a:pPr lvl="1"/>
            <a:r>
              <a:rPr lang="zh-CN" altLang="en-US" dirty="0"/>
              <a:t>对基础通信算子</a:t>
            </a:r>
            <a:r>
              <a:rPr lang="en-US" altLang="zh-CN" dirty="0"/>
              <a:t>&amp;</a:t>
            </a:r>
            <a:r>
              <a:rPr lang="zh-CN" altLang="en-US" dirty="0"/>
              <a:t>集合通信算法进行优化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endParaRPr lang="en-US" altLang="zh-CN" dirty="0"/>
          </a:p>
          <a:p>
            <a:pPr marL="457200" lvl="1" indent="-457200">
              <a:buFont typeface="+mj-lt"/>
              <a:buAutoNum type="arabicPeriod" startAt="2"/>
            </a:pPr>
            <a:r>
              <a:rPr lang="zh-CN" altLang="en-US" sz="2000" b="1" dirty="0"/>
              <a:t>网络传输优化：</a:t>
            </a:r>
            <a:endParaRPr lang="en-US" altLang="zh-CN" sz="2000" b="1" dirty="0"/>
          </a:p>
          <a:p>
            <a:pPr lvl="1"/>
            <a:r>
              <a:rPr lang="zh-CN" altLang="en-US" dirty="0"/>
              <a:t>对拥塞控制、路由控制进行优化</a:t>
            </a:r>
            <a:endParaRPr lang="en-US" altLang="zh-CN" dirty="0"/>
          </a:p>
          <a:p>
            <a:pPr lvl="1"/>
            <a:r>
              <a:rPr lang="zh-CN" altLang="en-US" dirty="0"/>
              <a:t>对传输协议层、路由协议层等进行细化操作</a:t>
            </a:r>
            <a:endParaRPr lang="en-US" altLang="zh-CN" dirty="0"/>
          </a:p>
          <a:p>
            <a:pPr marL="457200" lvl="1" indent="-457200">
              <a:buFont typeface="+mj-lt"/>
              <a:buAutoNum type="arabicPeriod" startAt="2"/>
            </a:pPr>
            <a:endParaRPr lang="en-US" altLang="zh-CN" sz="2000" b="1" dirty="0"/>
          </a:p>
          <a:p>
            <a:pPr marL="457200" lvl="1" indent="-457200">
              <a:buFont typeface="+mj-lt"/>
              <a:buAutoNum type="arabicPeriod" startAt="3"/>
            </a:pPr>
            <a:r>
              <a:rPr lang="zh-CN" altLang="en-US" sz="2000" b="1" dirty="0"/>
              <a:t>端网协同专用优化：</a:t>
            </a:r>
            <a:endParaRPr lang="en-US" altLang="zh-CN" sz="2000" b="1" dirty="0"/>
          </a:p>
          <a:p>
            <a:pPr lvl="1"/>
            <a:r>
              <a:rPr kumimoji="1" lang="zh-CN" altLang="en-US" sz="1800" dirty="0"/>
              <a:t>端网协同自研协议栈，匹配自研交换机</a:t>
            </a:r>
            <a:endParaRPr kumimoji="1" lang="en-US" altLang="zh-CN" sz="1800" dirty="0"/>
          </a:p>
          <a:p>
            <a:pPr lvl="1"/>
            <a:r>
              <a:rPr kumimoji="1" lang="zh-CN" altLang="en-US" dirty="0"/>
              <a:t>适配自研的网络架构进行优化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F231571-BC91-49FF-68F8-41387D5E5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070" y="1222279"/>
            <a:ext cx="5096313" cy="498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51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7DFFEE-C255-9C98-5BA1-73E10DF095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02.</a:t>
            </a:r>
            <a:r>
              <a:rPr lang="zh-CN" altLang="en-US" dirty="0"/>
              <a:t> </a:t>
            </a:r>
            <a:r>
              <a:rPr lang="en-US" altLang="zh-CN" dirty="0"/>
              <a:t>NVIDIA</a:t>
            </a:r>
            <a:r>
              <a:rPr lang="zh-CN" altLang="en-US" dirty="0"/>
              <a:t> </a:t>
            </a:r>
            <a:r>
              <a:rPr lang="en-US" altLang="zh-CN" dirty="0"/>
              <a:t>NCCL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0350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0748FC1-729B-5B4A-97A9-FCAD952EC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NCCL</a:t>
            </a:r>
            <a:r>
              <a:rPr lang="zh-CN" altLang="en-US" dirty="0"/>
              <a:t>：</a:t>
            </a:r>
            <a:r>
              <a:rPr lang="en-US" altLang="zh-CN" dirty="0"/>
              <a:t>NVIDIA</a:t>
            </a:r>
            <a:r>
              <a:rPr lang="zh-CN" altLang="en-US" dirty="0"/>
              <a:t> 通信库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757C91A-2BC7-D245-B488-3A358698B4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51" t="52077" r="55906" b="9999"/>
          <a:stretch/>
        </p:blipFill>
        <p:spPr>
          <a:xfrm>
            <a:off x="1443117" y="3845954"/>
            <a:ext cx="3717462" cy="2354757"/>
          </a:xfrm>
          <a:prstGeom prst="rect">
            <a:avLst/>
          </a:prstGeom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FA6564C-09AB-0944-8866-2F8E3B7AD583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1030015" y="3202615"/>
            <a:ext cx="10095744" cy="546425"/>
          </a:xfrm>
        </p:spPr>
        <p:txBody>
          <a:bodyPr/>
          <a:lstStyle/>
          <a:p>
            <a:pPr algn="ctr"/>
            <a:r>
              <a:rPr lang="en-US" altLang="zh-CN" sz="1800" dirty="0"/>
              <a:t>NCCL</a:t>
            </a:r>
            <a:r>
              <a:rPr lang="zh-CN" altLang="en-US" sz="1800" dirty="0"/>
              <a:t> </a:t>
            </a:r>
            <a:r>
              <a:rPr lang="en-US" altLang="zh-CN" sz="1800" dirty="0"/>
              <a:t>uses</a:t>
            </a:r>
            <a:r>
              <a:rPr lang="zh-CN" altLang="en-US" sz="1800" dirty="0"/>
              <a:t> </a:t>
            </a:r>
            <a:r>
              <a:rPr lang="en-US" altLang="zh-CN" sz="1800" dirty="0"/>
              <a:t>rings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move</a:t>
            </a:r>
            <a:r>
              <a:rPr lang="zh-CN" altLang="en-US" sz="1800" dirty="0"/>
              <a:t> </a:t>
            </a:r>
            <a:r>
              <a:rPr lang="en-US" altLang="zh-CN" sz="1800" dirty="0"/>
              <a:t>data</a:t>
            </a:r>
            <a:r>
              <a:rPr lang="zh-CN" altLang="en-US" sz="1800" dirty="0"/>
              <a:t> </a:t>
            </a:r>
            <a:r>
              <a:rPr lang="en-US" altLang="zh-CN" sz="1800" dirty="0"/>
              <a:t>across</a:t>
            </a:r>
            <a:r>
              <a:rPr lang="zh-CN" altLang="en-US" sz="1800" dirty="0"/>
              <a:t> </a:t>
            </a:r>
            <a:r>
              <a:rPr lang="en-US" altLang="zh-CN" sz="1800" dirty="0"/>
              <a:t>all</a:t>
            </a:r>
            <a:r>
              <a:rPr lang="zh-CN" altLang="en-US" sz="1800" dirty="0"/>
              <a:t> </a:t>
            </a:r>
            <a:r>
              <a:rPr lang="en-US" altLang="zh-CN" sz="1800" dirty="0"/>
              <a:t>GPUs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perform</a:t>
            </a:r>
            <a:r>
              <a:rPr lang="zh-CN" altLang="en-US" sz="1800" dirty="0"/>
              <a:t> </a:t>
            </a:r>
            <a:r>
              <a:rPr lang="en-US" altLang="zh-CN" sz="1800" dirty="0"/>
              <a:t>reductions.</a:t>
            </a:r>
          </a:p>
        </p:txBody>
      </p:sp>
      <p:sp>
        <p:nvSpPr>
          <p:cNvPr id="9" name="内容占位符 4">
            <a:extLst>
              <a:ext uri="{FF2B5EF4-FFF2-40B4-BE49-F238E27FC236}">
                <a16:creationId xmlns:a16="http://schemas.microsoft.com/office/drawing/2014/main" id="{A2975A67-E272-E943-B454-CF15C5673902}"/>
              </a:ext>
            </a:extLst>
          </p:cNvPr>
          <p:cNvSpPr txBox="1">
            <a:spLocks/>
          </p:cNvSpPr>
          <p:nvPr/>
        </p:nvSpPr>
        <p:spPr>
          <a:xfrm>
            <a:off x="449906" y="1331466"/>
            <a:ext cx="11245614" cy="1600803"/>
          </a:xfrm>
          <a:prstGeom prst="rect">
            <a:avLst/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低延迟与高带宽：</a:t>
            </a:r>
            <a:r>
              <a:rPr lang="zh-CN" altLang="en-US" dirty="0"/>
              <a:t>优化通信路径和数据传输策略，实现低延迟</a:t>
            </a:r>
            <a:r>
              <a:rPr lang="en-US" altLang="zh-CN" dirty="0"/>
              <a:t>&amp;</a:t>
            </a:r>
            <a:r>
              <a:rPr lang="zh-CN" altLang="en-US" dirty="0"/>
              <a:t>高带宽；</a:t>
            </a:r>
          </a:p>
          <a:p>
            <a:r>
              <a:rPr lang="zh-CN" altLang="en-US" b="1" dirty="0"/>
              <a:t>并行性：</a:t>
            </a:r>
            <a:r>
              <a:rPr lang="zh-CN" altLang="en-US" dirty="0"/>
              <a:t>支持多并发集合操作，可以在不同数据流上同时进行通信，进一步提高了计算效率。</a:t>
            </a:r>
          </a:p>
          <a:p>
            <a:r>
              <a:rPr lang="zh-CN" altLang="en-US" b="1" dirty="0"/>
              <a:t>容错性：</a:t>
            </a:r>
            <a:r>
              <a:rPr lang="en-US" altLang="zh-CN" dirty="0"/>
              <a:t>GPU/</a:t>
            </a:r>
            <a:r>
              <a:rPr lang="zh-CN" altLang="en-US" dirty="0"/>
              <a:t>网络连接出现故障，</a:t>
            </a:r>
            <a:r>
              <a:rPr lang="en-US" altLang="zh-CN" dirty="0"/>
              <a:t>NCCL</a:t>
            </a:r>
            <a:r>
              <a:rPr lang="zh-CN" altLang="en-US" dirty="0"/>
              <a:t>自动重新配置通信路径，确保系统的健壮性和可靠性。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F96E563-5C7C-9145-A6D3-9B015B340301}"/>
              </a:ext>
            </a:extLst>
          </p:cNvPr>
          <p:cNvGrpSpPr/>
          <p:nvPr/>
        </p:nvGrpSpPr>
        <p:grpSpPr>
          <a:xfrm>
            <a:off x="6750022" y="3817382"/>
            <a:ext cx="3717461" cy="2351953"/>
            <a:chOff x="8581825" y="4104290"/>
            <a:chExt cx="2617505" cy="1656038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A53854B5-90D2-8B43-A9A2-9EF2DF3748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31" t="83193" r="17798" b="9999"/>
            <a:stretch/>
          </p:blipFill>
          <p:spPr>
            <a:xfrm>
              <a:off x="8783316" y="5498078"/>
              <a:ext cx="2044578" cy="26225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84ABD71-858B-C743-80B4-9799F2800B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5144" t="57087" r="19399" b="21834"/>
            <a:stretch/>
          </p:blipFill>
          <p:spPr>
            <a:xfrm>
              <a:off x="8581825" y="4104290"/>
              <a:ext cx="2617505" cy="12034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1301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23BAC83F-4FDE-2F41-A0C3-380E6B3BB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NCCL</a:t>
            </a:r>
            <a:r>
              <a:rPr lang="zh-CN" altLang="en-US" dirty="0"/>
              <a:t>：</a:t>
            </a:r>
            <a:r>
              <a:rPr lang="en-US" altLang="zh-CN" dirty="0"/>
              <a:t>NVIDIA</a:t>
            </a:r>
            <a:r>
              <a:rPr lang="zh-CN" altLang="en-US" dirty="0"/>
              <a:t> 通信库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7C6D07-A350-0543-ABAD-A3456C7F13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15"/>
          <a:stretch/>
        </p:blipFill>
        <p:spPr>
          <a:xfrm>
            <a:off x="522382" y="1455217"/>
            <a:ext cx="9359900" cy="4935073"/>
          </a:xfrm>
          <a:prstGeom prst="rect">
            <a:avLst/>
          </a:prstGeom>
        </p:spPr>
      </p:pic>
      <p:sp>
        <p:nvSpPr>
          <p:cNvPr id="8" name="内容占位符 4">
            <a:extLst>
              <a:ext uri="{FF2B5EF4-FFF2-40B4-BE49-F238E27FC236}">
                <a16:creationId xmlns:a16="http://schemas.microsoft.com/office/drawing/2014/main" id="{882E4485-7FB4-CA4D-9EEB-06BEFD45A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18117" y="1455217"/>
            <a:ext cx="4113919" cy="1655845"/>
          </a:xfrm>
        </p:spPr>
        <p:txBody>
          <a:bodyPr/>
          <a:lstStyle/>
          <a:p>
            <a:r>
              <a:rPr lang="zh-CN" altLang="en-US" dirty="0"/>
              <a:t>支持多网卡集合通信操作</a:t>
            </a:r>
            <a:endParaRPr lang="en-US" altLang="zh-CN" dirty="0"/>
          </a:p>
          <a:p>
            <a:r>
              <a:rPr lang="zh-CN" altLang="en-US" dirty="0"/>
              <a:t>支持 </a:t>
            </a:r>
            <a:r>
              <a:rPr lang="en-US" altLang="zh-CN" dirty="0"/>
              <a:t>GPU</a:t>
            </a:r>
            <a:r>
              <a:rPr lang="zh-CN" altLang="en-US" dirty="0"/>
              <a:t> </a:t>
            </a:r>
            <a:r>
              <a:rPr lang="en-US" altLang="zh-CN" dirty="0"/>
              <a:t>Direct</a:t>
            </a:r>
            <a:r>
              <a:rPr lang="zh-CN" altLang="en-US" dirty="0"/>
              <a:t> </a:t>
            </a:r>
            <a:r>
              <a:rPr lang="en-US" altLang="zh-CN" dirty="0"/>
              <a:t>RDMA</a:t>
            </a:r>
            <a:r>
              <a:rPr lang="zh-CN" altLang="en-US" dirty="0"/>
              <a:t> 技术</a:t>
            </a:r>
            <a:endParaRPr lang="en-US" altLang="zh-CN" dirty="0"/>
          </a:p>
          <a:p>
            <a:r>
              <a:rPr lang="zh-CN" altLang="en-US" dirty="0"/>
              <a:t>支持节点内多进程和单进程使用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38814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DBB05EB-7A4A-CA40-AD8E-65E6EE319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NCCL</a:t>
            </a:r>
            <a:r>
              <a:rPr lang="zh-CN" altLang="en-US" dirty="0"/>
              <a:t> 的优点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15DEE30-DA56-624C-8783-659E8A9E14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生态开源：</a:t>
            </a:r>
            <a:endParaRPr lang="en-US" altLang="zh-CN" b="1" dirty="0"/>
          </a:p>
          <a:p>
            <a:pPr lvl="1"/>
            <a:r>
              <a:rPr lang="zh-CN" altLang="en-US" dirty="0"/>
              <a:t>支持用户按需自定义新的集合通信算法（</a:t>
            </a:r>
            <a:r>
              <a:rPr lang="en-US" altLang="zh-CN" dirty="0"/>
              <a:t>ACCL</a:t>
            </a:r>
            <a:r>
              <a:rPr lang="zh-CN" altLang="en-US" dirty="0"/>
              <a:t>、</a:t>
            </a:r>
            <a:r>
              <a:rPr lang="en-US" altLang="zh-CN" dirty="0"/>
              <a:t>TCCL</a:t>
            </a:r>
            <a:r>
              <a:rPr lang="zh-CN" altLang="en-US" dirty="0"/>
              <a:t> 等）；</a:t>
            </a:r>
            <a:endParaRPr lang="en-US" altLang="zh-CN" dirty="0"/>
          </a:p>
          <a:p>
            <a:pPr lvl="1"/>
            <a:r>
              <a:rPr lang="zh-CN" altLang="en-US" dirty="0"/>
              <a:t>内置基础通信算子，开箱即用；</a:t>
            </a:r>
            <a:endParaRPr lang="en-US" altLang="zh-CN" dirty="0"/>
          </a:p>
          <a:p>
            <a:r>
              <a:rPr lang="zh-CN" altLang="en-US" b="1" dirty="0"/>
              <a:t>灵活解耦：</a:t>
            </a:r>
            <a:endParaRPr lang="en-US" altLang="zh-CN" b="1" dirty="0"/>
          </a:p>
          <a:p>
            <a:pPr lvl="1"/>
            <a:r>
              <a:rPr lang="en-US" altLang="zh-CN" dirty="0"/>
              <a:t>CUDA</a:t>
            </a:r>
            <a:r>
              <a:rPr lang="zh-CN" altLang="en-US" dirty="0"/>
              <a:t> 等其他组件解耦单独商发，版本独立演进和发布；</a:t>
            </a:r>
            <a:endParaRPr lang="en-US" altLang="zh-CN" dirty="0"/>
          </a:p>
          <a:p>
            <a:pPr lvl="1"/>
            <a:r>
              <a:rPr lang="zh-CN" altLang="en-US" dirty="0"/>
              <a:t>暴漏不同层级 </a:t>
            </a:r>
            <a:r>
              <a:rPr lang="en-US" altLang="zh-CN" dirty="0"/>
              <a:t>API</a:t>
            </a:r>
            <a:r>
              <a:rPr lang="zh-CN" altLang="en-US" dirty="0"/>
              <a:t>，灵活兼顾自定义性能增强与开发易用性；</a:t>
            </a:r>
            <a:endParaRPr lang="en-US" altLang="zh-CN" dirty="0"/>
          </a:p>
          <a:p>
            <a:pPr lvl="1"/>
            <a:r>
              <a:rPr lang="zh-CN" altLang="en-US" dirty="0"/>
              <a:t>提供 </a:t>
            </a:r>
            <a:r>
              <a:rPr lang="en-US" altLang="zh-CN" dirty="0"/>
              <a:t>NCCL</a:t>
            </a:r>
            <a:r>
              <a:rPr lang="zh-CN" altLang="en-US" dirty="0"/>
              <a:t> </a:t>
            </a:r>
            <a:r>
              <a:rPr lang="en-US" altLang="zh-CN" dirty="0"/>
              <a:t>Net</a:t>
            </a:r>
            <a:r>
              <a:rPr lang="zh-CN" altLang="en-US" dirty="0"/>
              <a:t> </a:t>
            </a:r>
            <a:r>
              <a:rPr lang="en-US" altLang="zh-CN" dirty="0"/>
              <a:t>Plugin</a:t>
            </a:r>
            <a:r>
              <a:rPr lang="zh-CN" altLang="en-US" dirty="0"/>
              <a:t> </a:t>
            </a:r>
            <a:r>
              <a:rPr lang="en-US" altLang="zh-CN" dirty="0"/>
              <a:t>API</a:t>
            </a:r>
            <a:r>
              <a:rPr lang="zh-CN" altLang="en-US" dirty="0"/>
              <a:t>；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3392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CEE4709-533C-1A86-3074-0F420DF70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NCCL</a:t>
            </a:r>
            <a:r>
              <a:rPr lang="zh-CN" altLang="en-US" dirty="0"/>
              <a:t> 的不足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982AFFC-BC48-7643-2DDF-5124840893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 algn="l">
              <a:buFont typeface="+mj-lt"/>
              <a:buAutoNum type="arabicPeriod"/>
            </a:pPr>
            <a:r>
              <a:rPr lang="zh-CN" altLang="en-US" dirty="0"/>
              <a:t>节点间拓扑识别能力、流量监控、信息获取能力有限；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" altLang="zh-CN" dirty="0"/>
              <a:t>GPU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IB</a:t>
            </a:r>
            <a:r>
              <a:rPr lang="zh-CN" altLang="en-US" dirty="0"/>
              <a:t> 效果更好，</a:t>
            </a:r>
            <a:r>
              <a:rPr lang="en-US" altLang="zh-CN" dirty="0"/>
              <a:t>RDMA</a:t>
            </a:r>
            <a:r>
              <a:rPr lang="zh-CN" altLang="en-US" dirty="0"/>
              <a:t> 等网络支持度一般；</a:t>
            </a:r>
            <a:endParaRPr lang="en-US" altLang="zh-CN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dirty="0"/>
              <a:t>缺乏对异构网络（</a:t>
            </a:r>
            <a:r>
              <a:rPr lang="en-US" altLang="zh-CN" dirty="0"/>
              <a:t>clos/tours/RDMA</a:t>
            </a:r>
            <a:r>
              <a:rPr lang="zh-CN" altLang="en-US" dirty="0"/>
              <a:t>）通信传输系统级优化，需要用户基于原子接口开发；</a:t>
            </a:r>
            <a:endParaRPr lang="en-US" altLang="zh-CN" dirty="0"/>
          </a:p>
          <a:p>
            <a:pPr marL="457200" indent="-457200" algn="l">
              <a:buFont typeface="+mj-lt"/>
              <a:buAutoNum type="arabicPeriod"/>
            </a:pPr>
            <a:r>
              <a:rPr lang="en-US" altLang="zh-CN" dirty="0"/>
              <a:t>CC</a:t>
            </a:r>
            <a:r>
              <a:rPr lang="zh-CN" altLang="en-US" dirty="0"/>
              <a:t>算法编排不感知物理拓扑，当前内置</a:t>
            </a:r>
            <a:r>
              <a:rPr lang="en-US" altLang="zh-CN" dirty="0"/>
              <a:t>ring</a:t>
            </a:r>
            <a:r>
              <a:rPr lang="zh-CN" altLang="en-US" dirty="0"/>
              <a:t>、</a:t>
            </a:r>
            <a:r>
              <a:rPr lang="en-US" altLang="zh-CN" dirty="0"/>
              <a:t>tree</a:t>
            </a:r>
            <a:r>
              <a:rPr lang="zh-CN" altLang="en-US" dirty="0"/>
              <a:t>算法只适合</a:t>
            </a:r>
            <a:r>
              <a:rPr lang="en-US" altLang="zh-CN" dirty="0"/>
              <a:t>ring</a:t>
            </a:r>
            <a:r>
              <a:rPr lang="zh-CN" altLang="en-US" dirty="0"/>
              <a:t>、</a:t>
            </a:r>
            <a:r>
              <a:rPr lang="en-US" altLang="zh-CN" dirty="0"/>
              <a:t>tree</a:t>
            </a:r>
            <a:r>
              <a:rPr lang="zh-CN" altLang="en-US" dirty="0"/>
              <a:t>型物理拓扑；</a:t>
            </a:r>
            <a:endParaRPr lang="en-US" altLang="zh-CN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dirty="0"/>
              <a:t>容错管理粒度粗，任意执行过程出错，</a:t>
            </a:r>
            <a:r>
              <a:rPr lang="en-US" altLang="zh-CN" dirty="0"/>
              <a:t>NCCL</a:t>
            </a:r>
            <a:r>
              <a:rPr lang="zh-CN" altLang="en-US" dirty="0"/>
              <a:t> 重启；</a:t>
            </a:r>
          </a:p>
          <a:p>
            <a:pPr marL="457200" indent="-457200" algn="l">
              <a:buFont typeface="+mj-lt"/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3919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0011101-4FE4-1A7D-F275-DBD12A4865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03.</a:t>
            </a:r>
            <a:r>
              <a:rPr lang="zh-CN" altLang="en-US" dirty="0"/>
              <a:t> 阿里 </a:t>
            </a:r>
            <a:r>
              <a:rPr lang="en-US" altLang="zh-CN" dirty="0"/>
              <a:t>ACCL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9A4E1E1-0A1E-78E3-88C1-B478D64ACAC0}"/>
              </a:ext>
            </a:extLst>
          </p:cNvPr>
          <p:cNvSpPr txBox="1"/>
          <p:nvPr/>
        </p:nvSpPr>
        <p:spPr>
          <a:xfrm>
            <a:off x="960633" y="4762542"/>
            <a:ext cx="10587519" cy="12899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https://</a:t>
            </a:r>
            <a:r>
              <a:rPr lang="en" altLang="zh-CN" sz="1800" dirty="0" err="1">
                <a:latin typeface="Gill Sans MT" panose="020B0502020104020203" pitchFamily="34" charset="0"/>
                <a:ea typeface="Microsoft YaHei" panose="020B0503020204020204" pitchFamily="34" charset="-122"/>
              </a:rPr>
              <a:t>help.aliyun.com</a:t>
            </a:r>
            <a:r>
              <a:rPr lang="en" altLang="zh-CN" sz="1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  <a:r>
              <a:rPr lang="en" altLang="zh-CN" sz="1800" dirty="0" err="1">
                <a:latin typeface="Gill Sans MT" panose="020B0502020104020203" pitchFamily="34" charset="0"/>
                <a:ea typeface="Microsoft YaHei" panose="020B0503020204020204" pitchFamily="34" charset="-122"/>
              </a:rPr>
              <a:t>zh</a:t>
            </a:r>
            <a:r>
              <a:rPr lang="en" altLang="zh-CN" sz="1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/pai/</a:t>
            </a:r>
            <a:r>
              <a:rPr lang="en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user-guide/</a:t>
            </a:r>
            <a:r>
              <a:rPr lang="en" altLang="zh-CN" dirty="0" err="1">
                <a:latin typeface="Gill Sans MT" panose="020B0502020104020203" pitchFamily="34" charset="0"/>
                <a:ea typeface="Microsoft YaHei" panose="020B0503020204020204" pitchFamily="34" charset="-122"/>
              </a:rPr>
              <a:t>accl</a:t>
            </a:r>
            <a:r>
              <a:rPr lang="en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-</a:t>
            </a:r>
            <a:r>
              <a:rPr lang="en" altLang="zh-CN" dirty="0" err="1">
                <a:latin typeface="Gill Sans MT" panose="020B0502020104020203" pitchFamily="34" charset="0"/>
                <a:ea typeface="Microsoft YaHei" panose="020B0503020204020204" pitchFamily="34" charset="-122"/>
              </a:rPr>
              <a:t>alibaba</a:t>
            </a:r>
            <a:r>
              <a:rPr lang="en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-high-performance-collective-communication-library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EFLOPS: Algorithm and System Co-design for a High Performance Distributed Training Platform</a:t>
            </a:r>
            <a:r>
              <a:rPr lang="zh-CN" altLang="en-US" dirty="0"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(2021)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Gill Sans MT" panose="020B0502020104020203" pitchFamily="34" charset="0"/>
                <a:ea typeface="Microsoft YaHei" panose="020B0503020204020204" pitchFamily="34" charset="-122"/>
              </a:rPr>
              <a:t>基于</a:t>
            </a:r>
            <a:r>
              <a:rPr lang="en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NCCL</a:t>
            </a:r>
            <a:r>
              <a:rPr lang="zh-CN" altLang="en" dirty="0">
                <a:latin typeface="Gill Sans MT" panose="020B0502020104020203" pitchFamily="34" charset="0"/>
                <a:ea typeface="Microsoft YaHei" panose="020B0503020204020204" pitchFamily="34" charset="-122"/>
              </a:rPr>
              <a:t>（</a:t>
            </a:r>
            <a:r>
              <a:rPr lang="en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Nvidia Collective Communication Library</a:t>
            </a:r>
            <a:r>
              <a:rPr lang="zh-CN" altLang="en" dirty="0">
                <a:latin typeface="Gill Sans MT" panose="020B0502020104020203" pitchFamily="34" charset="0"/>
                <a:ea typeface="Microsoft YaHei" panose="020B0503020204020204" pitchFamily="34" charset="-122"/>
              </a:rPr>
              <a:t>）</a:t>
            </a:r>
            <a:r>
              <a:rPr lang="zh-CN" altLang="en-US" dirty="0">
                <a:latin typeface="Gill Sans MT" panose="020B0502020104020203" pitchFamily="34" charset="0"/>
                <a:ea typeface="Microsoft YaHei" panose="020B0503020204020204" pitchFamily="34" charset="-122"/>
              </a:rPr>
              <a:t>开发的集合通信库</a:t>
            </a:r>
          </a:p>
        </p:txBody>
      </p:sp>
    </p:spTree>
    <p:extLst>
      <p:ext uri="{BB962C8B-B14F-4D97-AF65-F5344CB8AC3E}">
        <p14:creationId xmlns:p14="http://schemas.microsoft.com/office/powerpoint/2010/main" val="156230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3181483-638A-7EB6-3D4C-281A04B54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ACCL</a:t>
            </a:r>
            <a:r>
              <a:rPr lang="zh-CN" altLang="en-US" dirty="0"/>
              <a:t>：阿里集合通信库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73ADFF1-D669-2D68-9665-9DDBC9EEAC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ACCL</a:t>
            </a:r>
            <a:r>
              <a:rPr lang="zh-CN" altLang="en-US" dirty="0"/>
              <a:t>面向阿里云灵骏架构设计，通过算法与拓扑深入协同来收获更好的通信性能（</a:t>
            </a:r>
            <a:r>
              <a:rPr lang="en-US" altLang="zh-CN" dirty="0" err="1"/>
              <a:t>BigGraph</a:t>
            </a:r>
            <a:r>
              <a:rPr lang="zh-CN" altLang="en-US" dirty="0"/>
              <a:t> 网络拓扑），</a:t>
            </a:r>
            <a:r>
              <a:rPr lang="en" altLang="zh-CN" dirty="0"/>
              <a:t>ACCL</a:t>
            </a:r>
            <a:r>
              <a:rPr lang="zh-CN" altLang="en-US" dirty="0"/>
              <a:t>的关键特性包括：</a:t>
            </a:r>
          </a:p>
          <a:p>
            <a:pPr lvl="1"/>
            <a:r>
              <a:rPr lang="zh-CN" altLang="en-US" sz="1600" dirty="0"/>
              <a:t>异构拓扑感知，如节点内</a:t>
            </a:r>
            <a:r>
              <a:rPr lang="en" altLang="zh-CN" sz="1600" dirty="0"/>
              <a:t>PCIE</a:t>
            </a:r>
            <a:r>
              <a:rPr lang="zh-CN" altLang="en-US" sz="1600" dirty="0"/>
              <a:t>与</a:t>
            </a:r>
            <a:r>
              <a:rPr lang="en" altLang="zh-CN" sz="1600" dirty="0"/>
              <a:t>NVLink/NVSwitch</a:t>
            </a:r>
            <a:r>
              <a:rPr lang="zh-CN" altLang="en" sz="1600" dirty="0"/>
              <a:t>、</a:t>
            </a:r>
            <a:r>
              <a:rPr lang="zh-CN" altLang="en-US" sz="1600" dirty="0"/>
              <a:t>节点间多轨</a:t>
            </a:r>
            <a:r>
              <a:rPr lang="en" altLang="zh-CN" sz="1600" dirty="0"/>
              <a:t>RDMA</a:t>
            </a:r>
            <a:r>
              <a:rPr lang="zh-CN" altLang="en-US" sz="1600" dirty="0"/>
              <a:t>网络，分层混合充分利用不同互连带宽。</a:t>
            </a:r>
          </a:p>
          <a:p>
            <a:pPr lvl="1"/>
            <a:r>
              <a:rPr lang="zh-CN" altLang="en-US" sz="1600" dirty="0"/>
              <a:t>端网协同选路，算法与拓扑协同设计实现无拥塞通信，支撑训练性能上规模可扩展。</a:t>
            </a:r>
          </a:p>
          <a:p>
            <a:pPr lvl="1"/>
            <a:r>
              <a:rPr lang="zh-CN" altLang="en-US" sz="1600" dirty="0"/>
              <a:t>在网多流负载均衡，多任务并发、资源争抢时保障整体吞吐。</a:t>
            </a:r>
          </a:p>
        </p:txBody>
      </p:sp>
      <p:pic>
        <p:nvPicPr>
          <p:cNvPr id="4098" name="Picture 2" descr="阿里云AI智算获评“算力中国”年度突破成果">
            <a:extLst>
              <a:ext uri="{FF2B5EF4-FFF2-40B4-BE49-F238E27FC236}">
                <a16:creationId xmlns:a16="http://schemas.microsoft.com/office/drawing/2014/main" id="{CDF5503A-1D73-725B-A911-4B41D6973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52"/>
          <a:stretch/>
        </p:blipFill>
        <p:spPr bwMode="auto">
          <a:xfrm>
            <a:off x="1654530" y="3367704"/>
            <a:ext cx="8901682" cy="302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587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0ADDDA3-B78A-AE7A-093E-F456FFA7C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438" y="540551"/>
            <a:ext cx="9100268" cy="59218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7667DCF-295D-AD61-561B-AC30B8E122E2}"/>
              </a:ext>
            </a:extLst>
          </p:cNvPr>
          <p:cNvSpPr/>
          <p:nvPr/>
        </p:nvSpPr>
        <p:spPr>
          <a:xfrm flipV="1">
            <a:off x="7551506" y="2722650"/>
            <a:ext cx="2866490" cy="148975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0015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17B28F2-7A0E-D341-B59A-FA84FE182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ACCL</a:t>
            </a:r>
            <a:r>
              <a:rPr lang="zh-CN" altLang="en-US" dirty="0"/>
              <a:t>：阿里集合通信库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363A0738-EFD9-E748-895E-5393893231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b="1" dirty="0" err="1"/>
              <a:t>BigGraph</a:t>
            </a:r>
            <a:r>
              <a:rPr lang="zh-CN" altLang="en-US" b="1" dirty="0"/>
              <a:t> 网络拓扑：</a:t>
            </a:r>
            <a:endParaRPr lang="en-US" altLang="zh-CN" b="1" dirty="0"/>
          </a:p>
          <a:p>
            <a:pPr lvl="1"/>
            <a:r>
              <a:rPr lang="zh-CN" altLang="en-US" sz="1600" dirty="0"/>
              <a:t>两层交换机分组互联，每层一个交换机和另一层交换机全互联。两层交换机间至少存在</a:t>
            </a:r>
            <a:r>
              <a:rPr lang="en-US" altLang="zh-CN" sz="1600" dirty="0"/>
              <a:t>N/2</a:t>
            </a:r>
            <a:r>
              <a:rPr lang="zh-CN" altLang="en-US" sz="1600" dirty="0"/>
              <a:t>个物理链路可用。</a:t>
            </a:r>
            <a:endParaRPr lang="en-US" altLang="zh-CN" sz="1600" dirty="0"/>
          </a:p>
          <a:p>
            <a:pPr lvl="1"/>
            <a:r>
              <a:rPr lang="zh-CN" altLang="en-US" sz="1600" dirty="0"/>
              <a:t>两层交换机间最短路径确认，接入不同层次任意两个</a:t>
            </a:r>
            <a:r>
              <a:rPr lang="en-US" altLang="zh-CN" sz="1600" dirty="0"/>
              <a:t>device</a:t>
            </a:r>
            <a:r>
              <a:rPr lang="zh-CN" altLang="en-US" sz="1600" dirty="0"/>
              <a:t>间最短路径具有唯一性并等长。</a:t>
            </a:r>
            <a:endParaRPr lang="en-US" altLang="zh-CN" sz="1600" dirty="0"/>
          </a:p>
        </p:txBody>
      </p:sp>
      <p:pic>
        <p:nvPicPr>
          <p:cNvPr id="4" name="Picture 2" descr="ACCL: Architecting Highly Scalable Distributed Training Systems With Highly  Efficient Collective Communication Library">
            <a:extLst>
              <a:ext uri="{FF2B5EF4-FFF2-40B4-BE49-F238E27FC236}">
                <a16:creationId xmlns:a16="http://schemas.microsoft.com/office/drawing/2014/main" id="{957F76D6-FB99-9A93-30C9-AD9E90A06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34" y="3092369"/>
            <a:ext cx="5364131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ACCL: Architecting Highly Scalable Distributed Training Systems With Highly  Efficient Collective Communication Library">
            <a:extLst>
              <a:ext uri="{FF2B5EF4-FFF2-40B4-BE49-F238E27FC236}">
                <a16:creationId xmlns:a16="http://schemas.microsoft.com/office/drawing/2014/main" id="{2DC5BB79-5805-6688-F787-7E2E7C3B6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579" y="3092369"/>
            <a:ext cx="5279726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351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17B28F2-7A0E-D341-B59A-FA84FE182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ACCL</a:t>
            </a:r>
            <a:r>
              <a:rPr lang="zh-CN" altLang="en-US" dirty="0"/>
              <a:t>：阿里集合通信库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11AD1F34-0074-064F-91EC-153BD68626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47604"/>
            <a:ext cx="10963473" cy="5207476"/>
          </a:xfrm>
        </p:spPr>
        <p:txBody>
          <a:bodyPr/>
          <a:lstStyle/>
          <a:p>
            <a:r>
              <a:rPr lang="en-US" altLang="zh-CN" dirty="0"/>
              <a:t>HD</a:t>
            </a:r>
            <a:r>
              <a:rPr lang="zh-CN" altLang="en-US" dirty="0"/>
              <a:t> 算法逻辑连接和 </a:t>
            </a:r>
            <a:r>
              <a:rPr lang="en-US" altLang="zh-CN" dirty="0" err="1"/>
              <a:t>BigGraph</a:t>
            </a:r>
            <a:r>
              <a:rPr lang="zh-CN" altLang="en-US" dirty="0"/>
              <a:t> 拓扑物理链路进行映射，避免链路争用，彻底解决网络拥塞。</a:t>
            </a:r>
            <a:endParaRPr lang="en-US" altLang="zh-CN" dirty="0"/>
          </a:p>
          <a:p>
            <a:r>
              <a:rPr lang="en-US" altLang="zh-CN" dirty="0"/>
              <a:t>Halving-Doubling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rank-mapping</a:t>
            </a:r>
            <a:r>
              <a:rPr lang="zh-CN" altLang="en-US" dirty="0"/>
              <a:t>（</a:t>
            </a:r>
            <a:r>
              <a:rPr lang="en-US" altLang="zh-CN" dirty="0"/>
              <a:t>HDRM</a:t>
            </a:r>
            <a:r>
              <a:rPr lang="zh-CN" altLang="en-US" dirty="0"/>
              <a:t>），从集合通信管理层面分配链路。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2" name="Picture 4" descr="ACCL: Architecting Highly Scalable Distributed Training Systems With Highly  Efficient Collective Communication Library">
            <a:extLst>
              <a:ext uri="{FF2B5EF4-FFF2-40B4-BE49-F238E27FC236}">
                <a16:creationId xmlns:a16="http://schemas.microsoft.com/office/drawing/2014/main" id="{9E159D2D-B5D5-F7F5-7E35-8F46478EB0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27"/>
          <a:stretch/>
        </p:blipFill>
        <p:spPr bwMode="auto">
          <a:xfrm>
            <a:off x="1225579" y="2440929"/>
            <a:ext cx="9745604" cy="173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ACCL: Architecting Highly Scalable Distributed Training Systems With Highly  Efficient Collective Communication Library">
            <a:extLst>
              <a:ext uri="{FF2B5EF4-FFF2-40B4-BE49-F238E27FC236}">
                <a16:creationId xmlns:a16="http://schemas.microsoft.com/office/drawing/2014/main" id="{5B98CE13-C5FF-175D-8C37-231BDAC51B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57"/>
          <a:stretch/>
        </p:blipFill>
        <p:spPr bwMode="auto">
          <a:xfrm>
            <a:off x="1225579" y="4451652"/>
            <a:ext cx="9745604" cy="197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794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0011101-4FE4-1A7D-F275-DBD12A4865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小节与思考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59419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05DA6C-8698-8143-AD5B-50546E7AB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 </a:t>
            </a:r>
            <a:r>
              <a:rPr kumimoji="1" lang="en-US" altLang="zh-CN" dirty="0"/>
              <a:t>NCCL</a:t>
            </a:r>
            <a:r>
              <a:rPr kumimoji="1" lang="zh-CN" altLang="en-US" dirty="0"/>
              <a:t> 进行创新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48509D-8F3D-2140-A436-7203D29C9F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对基础</a:t>
            </a:r>
            <a:r>
              <a:rPr lang="en-US" altLang="zh-CN" b="1" dirty="0"/>
              <a:t>/</a:t>
            </a:r>
            <a:r>
              <a:rPr lang="zh-CN" altLang="en-US" b="1" dirty="0"/>
              <a:t>集合通信算法创新：</a:t>
            </a:r>
            <a:endParaRPr lang="en-US" altLang="zh-CN" b="1" dirty="0"/>
          </a:p>
          <a:p>
            <a:pPr lvl="1"/>
            <a:r>
              <a:rPr lang="zh-CN" altLang="en-US" dirty="0"/>
              <a:t>对开源网络拓扑编排算法进行优化</a:t>
            </a:r>
            <a:endParaRPr lang="en-US" altLang="zh-CN" dirty="0"/>
          </a:p>
          <a:p>
            <a:pPr lvl="1"/>
            <a:r>
              <a:rPr lang="zh-CN" altLang="en-US" dirty="0"/>
              <a:t>对基础通信算子</a:t>
            </a:r>
            <a:r>
              <a:rPr lang="en-US" altLang="zh-CN" dirty="0"/>
              <a:t>&amp;</a:t>
            </a:r>
            <a:r>
              <a:rPr lang="zh-CN" altLang="en-US" dirty="0"/>
              <a:t>集合通信算法进行优化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endParaRPr lang="en-US" altLang="zh-CN" dirty="0"/>
          </a:p>
          <a:p>
            <a:pPr marL="457200" lvl="1" indent="-457200">
              <a:buFont typeface="+mj-lt"/>
              <a:buAutoNum type="arabicPeriod" startAt="2"/>
            </a:pPr>
            <a:r>
              <a:rPr lang="zh-CN" altLang="en-US" sz="2000" b="1" dirty="0"/>
              <a:t>网络传输优化：</a:t>
            </a:r>
            <a:endParaRPr lang="en-US" altLang="zh-CN" sz="2000" b="1" dirty="0"/>
          </a:p>
          <a:p>
            <a:pPr lvl="1"/>
            <a:r>
              <a:rPr lang="zh-CN" altLang="en-US" dirty="0"/>
              <a:t>对拥塞控制、路由控制进行优化</a:t>
            </a:r>
            <a:endParaRPr lang="en-US" altLang="zh-CN" dirty="0"/>
          </a:p>
          <a:p>
            <a:pPr lvl="1"/>
            <a:r>
              <a:rPr lang="zh-CN" altLang="en-US" dirty="0"/>
              <a:t>对传输协议层、路由协议层等进行细化操作</a:t>
            </a:r>
            <a:endParaRPr lang="en-US" altLang="zh-CN" dirty="0"/>
          </a:p>
          <a:p>
            <a:pPr marL="457200" lvl="1" indent="-457200">
              <a:buFont typeface="+mj-lt"/>
              <a:buAutoNum type="arabicPeriod" startAt="2"/>
            </a:pPr>
            <a:endParaRPr lang="en-US" altLang="zh-CN" sz="2000" b="1" dirty="0"/>
          </a:p>
          <a:p>
            <a:pPr marL="457200" lvl="1" indent="-457200">
              <a:buFont typeface="+mj-lt"/>
              <a:buAutoNum type="arabicPeriod" startAt="3"/>
            </a:pPr>
            <a:r>
              <a:rPr lang="zh-CN" altLang="en-US" sz="2000" b="1" dirty="0"/>
              <a:t>端网协同专用优化：</a:t>
            </a:r>
            <a:endParaRPr lang="en-US" altLang="zh-CN" sz="2000" b="1" dirty="0"/>
          </a:p>
          <a:p>
            <a:pPr lvl="1"/>
            <a:r>
              <a:rPr kumimoji="1" lang="zh-CN" altLang="en-US" sz="1800" dirty="0"/>
              <a:t>端网协同自研协议栈，匹配自研交换机</a:t>
            </a:r>
            <a:endParaRPr kumimoji="1" lang="en-US" altLang="zh-CN" sz="1800" dirty="0"/>
          </a:p>
          <a:p>
            <a:pPr lvl="1"/>
            <a:r>
              <a:rPr kumimoji="1" lang="zh-CN" altLang="en-US" dirty="0"/>
              <a:t>适配自研的网络架构进行优化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F231571-BC91-49FF-68F8-41387D5E5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070" y="1222279"/>
            <a:ext cx="5096313" cy="498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20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8649975-7B3F-A21E-791B-C3FCC4133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93" y="1284513"/>
            <a:ext cx="10135827" cy="5067914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思维导图 </a:t>
            </a:r>
            <a:r>
              <a:rPr lang="en-US" altLang="zh-CN" dirty="0"/>
              <a:t>XMind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 flipV="1">
            <a:off x="4417282" y="3832261"/>
            <a:ext cx="6524696" cy="82808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3C1BF7E-3F89-8EF6-4CCC-005F2E34E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00E49C4-D362-1875-CB73-81559E7DAF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业界有哪些著名集合通信库 </a:t>
            </a:r>
            <a:r>
              <a:rPr lang="en-US" altLang="zh-CN" dirty="0"/>
              <a:t>XCCL</a:t>
            </a:r>
            <a:r>
              <a:rPr lang="zh-CN" altLang="en-US" dirty="0"/>
              <a:t>？大厂训练自己的大模型都有哪些库？</a:t>
            </a:r>
            <a:endParaRPr lang="en-US" altLang="zh-CN" dirty="0"/>
          </a:p>
          <a:p>
            <a:r>
              <a:rPr lang="zh-CN" altLang="en-US" dirty="0"/>
              <a:t>大模型训练过程中，大厂用到集合通信库 </a:t>
            </a:r>
            <a:r>
              <a:rPr lang="en-US" altLang="zh-CN" dirty="0"/>
              <a:t>XCCL</a:t>
            </a:r>
            <a:r>
              <a:rPr lang="zh-CN" altLang="en-US" dirty="0"/>
              <a:t> 都有什么优缺点？</a:t>
            </a:r>
          </a:p>
        </p:txBody>
      </p:sp>
    </p:spTree>
    <p:extLst>
      <p:ext uri="{BB962C8B-B14F-4D97-AF65-F5344CB8AC3E}">
        <p14:creationId xmlns:p14="http://schemas.microsoft.com/office/powerpoint/2010/main" val="2182486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本节内容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8998" y="2220688"/>
            <a:ext cx="10958765" cy="3080778"/>
          </a:xfrm>
        </p:spPr>
        <p:txBody>
          <a:bodyPr numCol="2" anchor="ctr"/>
          <a:lstStyle/>
          <a:p>
            <a:pPr marL="457200" indent="-457200">
              <a:spcAft>
                <a:spcPts val="0"/>
              </a:spcAft>
              <a:buFont typeface="+mj-lt"/>
              <a:buAutoNum type="arabicPeriod"/>
            </a:pPr>
            <a:r>
              <a:rPr lang="en-US" altLang="zh-CN" sz="2800" dirty="0">
                <a:latin typeface="Gill Sans MT" panose="020B0502020104020203" pitchFamily="34" charset="0"/>
              </a:rPr>
              <a:t>XCCL</a:t>
            </a:r>
            <a:r>
              <a:rPr lang="zh-CN" altLang="en-US" sz="2800" dirty="0">
                <a:latin typeface="Gill Sans MT" panose="020B0502020104020203" pitchFamily="34" charset="0"/>
              </a:rPr>
              <a:t> 基本概念</a:t>
            </a:r>
            <a:endParaRPr lang="en-US" altLang="zh-CN" sz="2800" dirty="0">
              <a:latin typeface="Gill Sans MT" panose="020B0502020104020203" pitchFamily="34" charset="0"/>
            </a:endParaRPr>
          </a:p>
          <a:p>
            <a:pPr marL="457200" indent="-457200">
              <a:spcAft>
                <a:spcPts val="0"/>
              </a:spcAft>
              <a:buFont typeface="+mj-lt"/>
              <a:buAutoNum type="arabicPeriod"/>
            </a:pPr>
            <a:r>
              <a:rPr lang="en-US" altLang="zh-CN" sz="2800" dirty="0">
                <a:latin typeface="Gill Sans MT" panose="020B0502020104020203" pitchFamily="34" charset="0"/>
              </a:rPr>
              <a:t> NVIDIA</a:t>
            </a:r>
            <a:r>
              <a:rPr lang="zh-CN" altLang="en-US" sz="2800" dirty="0">
                <a:latin typeface="Gill Sans MT" panose="020B0502020104020203" pitchFamily="34" charset="0"/>
              </a:rPr>
              <a:t> </a:t>
            </a:r>
            <a:r>
              <a:rPr lang="en-US" altLang="zh-CN" sz="2800" dirty="0">
                <a:latin typeface="Gill Sans MT" panose="020B0502020104020203" pitchFamily="34" charset="0"/>
              </a:rPr>
              <a:t>NCCL</a:t>
            </a:r>
          </a:p>
          <a:p>
            <a:pPr marL="457200" indent="-457200">
              <a:spcAft>
                <a:spcPts val="0"/>
              </a:spcAft>
              <a:buFont typeface="+mj-lt"/>
              <a:buAutoNum type="arabicPeriod"/>
            </a:pPr>
            <a:r>
              <a:rPr lang="en-US" altLang="zh-CN" sz="2800" dirty="0">
                <a:latin typeface="Gill Sans MT" panose="020B0502020104020203" pitchFamily="34" charset="0"/>
              </a:rPr>
              <a:t> </a:t>
            </a:r>
            <a:r>
              <a:rPr lang="zh-CN" altLang="en-US" sz="2800" dirty="0">
                <a:latin typeface="Gill Sans MT" panose="020B0502020104020203" pitchFamily="34" charset="0"/>
              </a:rPr>
              <a:t>阿里 </a:t>
            </a:r>
            <a:r>
              <a:rPr lang="en-US" altLang="zh-CN" sz="2800" dirty="0">
                <a:latin typeface="Gill Sans MT" panose="020B0502020104020203" pitchFamily="34" charset="0"/>
              </a:rPr>
              <a:t>ACCL</a:t>
            </a:r>
          </a:p>
          <a:p>
            <a:pPr marL="457200" indent="-457200">
              <a:spcAft>
                <a:spcPts val="0"/>
              </a:spcAft>
              <a:buFont typeface="+mj-lt"/>
              <a:buAutoNum type="arabicPeriod"/>
            </a:pPr>
            <a:r>
              <a:rPr lang="en-US" altLang="zh-CN" sz="2800" dirty="0">
                <a:latin typeface="Gill Sans MT" panose="020B0502020104020203" pitchFamily="34" charset="0"/>
              </a:rPr>
              <a:t> </a:t>
            </a:r>
            <a:r>
              <a:rPr lang="zh-CN" altLang="en-US" sz="2800" dirty="0">
                <a:latin typeface="Gill Sans MT" panose="020B0502020104020203" pitchFamily="34" charset="0"/>
              </a:rPr>
              <a:t>腾讯 </a:t>
            </a:r>
            <a:r>
              <a:rPr lang="en-US" altLang="zh-CN" sz="2800" dirty="0">
                <a:latin typeface="Gill Sans MT" panose="020B0502020104020203" pitchFamily="34" charset="0"/>
              </a:rPr>
              <a:t>TCCL</a:t>
            </a:r>
          </a:p>
          <a:p>
            <a:pPr marL="457200" indent="-457200">
              <a:spcAft>
                <a:spcPts val="0"/>
              </a:spcAft>
              <a:buFont typeface="+mj-lt"/>
              <a:buAutoNum type="arabicPeriod"/>
            </a:pPr>
            <a:r>
              <a:rPr lang="en-US" altLang="zh-CN" sz="2800" dirty="0">
                <a:latin typeface="Gill Sans MT" panose="020B0502020104020203" pitchFamily="34" charset="0"/>
              </a:rPr>
              <a:t>AMD</a:t>
            </a:r>
            <a:r>
              <a:rPr lang="zh-CN" altLang="en-US" sz="2800" dirty="0">
                <a:latin typeface="Gill Sans MT" panose="020B0502020104020203" pitchFamily="34" charset="0"/>
              </a:rPr>
              <a:t> </a:t>
            </a:r>
            <a:r>
              <a:rPr lang="en-US" altLang="zh-CN" sz="2800" dirty="0">
                <a:latin typeface="Gill Sans MT" panose="020B0502020104020203" pitchFamily="34" charset="0"/>
              </a:rPr>
              <a:t>RCCL</a:t>
            </a:r>
            <a:endParaRPr lang="zh-CN" altLang="en-US" sz="2800" dirty="0">
              <a:latin typeface="Gill Sans MT" panose="020B0502020104020203" pitchFamily="34" charset="0"/>
            </a:endParaRPr>
          </a:p>
          <a:p>
            <a:pPr marL="457200" indent="-457200">
              <a:spcAft>
                <a:spcPts val="0"/>
              </a:spcAft>
              <a:buFont typeface="+mj-lt"/>
              <a:buAutoNum type="arabicPeriod"/>
            </a:pPr>
            <a:r>
              <a:rPr lang="en-US" altLang="zh-CN" sz="2800" dirty="0">
                <a:latin typeface="Gill Sans MT" panose="020B0502020104020203" pitchFamily="34" charset="0"/>
              </a:rPr>
              <a:t>Intel</a:t>
            </a:r>
            <a:r>
              <a:rPr lang="zh-CN" altLang="en-US" sz="2800" dirty="0">
                <a:latin typeface="Gill Sans MT" panose="020B0502020104020203" pitchFamily="34" charset="0"/>
              </a:rPr>
              <a:t> </a:t>
            </a:r>
            <a:r>
              <a:rPr lang="en-US" altLang="zh-CN" sz="2800" dirty="0" err="1">
                <a:latin typeface="Gill Sans MT" panose="020B0502020104020203" pitchFamily="34" charset="0"/>
              </a:rPr>
              <a:t>OneCCL</a:t>
            </a:r>
            <a:endParaRPr lang="en-US" altLang="zh-CN" sz="2800" dirty="0">
              <a:latin typeface="Gill Sans MT" panose="020B0502020104020203" pitchFamily="34" charset="0"/>
            </a:endParaRPr>
          </a:p>
          <a:p>
            <a:pPr marL="457200" indent="-457200">
              <a:spcAft>
                <a:spcPts val="0"/>
              </a:spcAft>
              <a:buFont typeface="+mj-lt"/>
              <a:buAutoNum type="arabicPeriod"/>
            </a:pPr>
            <a:r>
              <a:rPr lang="en-US" altLang="zh-CN" sz="2800" dirty="0">
                <a:latin typeface="Gill Sans MT" panose="020B0502020104020203" pitchFamily="34" charset="0"/>
              </a:rPr>
              <a:t>Meta</a:t>
            </a:r>
            <a:r>
              <a:rPr lang="zh-CN" altLang="en-US" sz="2800" dirty="0">
                <a:latin typeface="Gill Sans MT" panose="020B0502020104020203" pitchFamily="34" charset="0"/>
              </a:rPr>
              <a:t> </a:t>
            </a:r>
            <a:r>
              <a:rPr lang="en-US" altLang="zh-CN" sz="2800" dirty="0">
                <a:latin typeface="Gill Sans MT" panose="020B0502020104020203" pitchFamily="34" charset="0"/>
              </a:rPr>
              <a:t>Gloo</a:t>
            </a:r>
          </a:p>
          <a:p>
            <a:pPr marL="457200" indent="-457200">
              <a:spcAft>
                <a:spcPts val="0"/>
              </a:spcAft>
              <a:buFont typeface="+mj-lt"/>
              <a:buAutoNum type="arabicPeriod"/>
            </a:pPr>
            <a:r>
              <a:rPr lang="zh-CN" altLang="en-US" sz="2800" dirty="0">
                <a:latin typeface="Gill Sans MT" panose="020B0502020104020203" pitchFamily="34" charset="0"/>
              </a:rPr>
              <a:t>总结与思考</a:t>
            </a:r>
            <a:endParaRPr lang="en-US" altLang="zh-CN" sz="28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F68C212-104B-C92F-F4D8-1BE2190A29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dirty="0"/>
              <a:t>01.</a:t>
            </a:r>
            <a:r>
              <a:rPr kumimoji="1" lang="zh-CN" altLang="en-US" dirty="0"/>
              <a:t> </a:t>
            </a:r>
            <a:r>
              <a:rPr kumimoji="1" lang="en-US" altLang="zh-CN" dirty="0"/>
              <a:t>XCCL </a:t>
            </a:r>
            <a:r>
              <a:rPr kumimoji="1" lang="zh-CN" altLang="en-US" dirty="0"/>
              <a:t>基本概念</a:t>
            </a:r>
            <a:endParaRPr kumimoji="1" lang="en-US" altLang="zh-CN" dirty="0"/>
          </a:p>
          <a:p>
            <a:r>
              <a:rPr kumimoji="1" lang="en-US" altLang="zh-CN" sz="5400" dirty="0"/>
              <a:t> Basic</a:t>
            </a:r>
            <a:r>
              <a:rPr kumimoji="1" lang="zh-CN" altLang="en-US" sz="5400" dirty="0"/>
              <a:t> </a:t>
            </a:r>
            <a:r>
              <a:rPr kumimoji="1" lang="en-US" altLang="zh-CN" sz="5400" dirty="0"/>
              <a:t>Concept</a:t>
            </a:r>
            <a:endParaRPr kumimoji="1"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421443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7A40097-C208-9B48-88A4-7E59AC849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 </a:t>
            </a:r>
            <a:r>
              <a:rPr lang="en-US" altLang="zh-CN" dirty="0"/>
              <a:t>AI</a:t>
            </a:r>
            <a:r>
              <a:rPr lang="zh-CN" altLang="en-US" dirty="0"/>
              <a:t> 而生的通信库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EABE5A4-19F0-F644-A024-C844B4283591}"/>
              </a:ext>
            </a:extLst>
          </p:cNvPr>
          <p:cNvGrpSpPr/>
          <p:nvPr/>
        </p:nvGrpSpPr>
        <p:grpSpPr>
          <a:xfrm>
            <a:off x="768889" y="1485356"/>
            <a:ext cx="6695416" cy="1019505"/>
            <a:chOff x="804040" y="1549664"/>
            <a:chExt cx="6695416" cy="101950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2D89105-0ABB-4648-8EFF-20ABBCCB4A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797" t="13777" r="53066" b="70759"/>
            <a:stretch/>
          </p:blipFill>
          <p:spPr>
            <a:xfrm>
              <a:off x="2207171" y="1549664"/>
              <a:ext cx="5292285" cy="101950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F2523C1-6450-AA49-8640-FC3B5AE55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245" t="17140" r="6514" b="56102"/>
            <a:stretch/>
          </p:blipFill>
          <p:spPr>
            <a:xfrm>
              <a:off x="804040" y="1549665"/>
              <a:ext cx="1313793" cy="1019504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AF74D26-4A2C-4947-9C7A-48BF6FD4F522}"/>
              </a:ext>
            </a:extLst>
          </p:cNvPr>
          <p:cNvGrpSpPr/>
          <p:nvPr/>
        </p:nvGrpSpPr>
        <p:grpSpPr>
          <a:xfrm>
            <a:off x="2082682" y="2763788"/>
            <a:ext cx="9504427" cy="1019503"/>
            <a:chOff x="686696" y="3883593"/>
            <a:chExt cx="7204433" cy="747417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52EAE24-77E7-1447-8B3F-DE381E9E67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72" t="31345" r="78828" b="51499"/>
            <a:stretch/>
          </p:blipFill>
          <p:spPr>
            <a:xfrm>
              <a:off x="6671929" y="3962004"/>
              <a:ext cx="1219200" cy="65366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CDBB3F4-7FB8-EC4B-B3AA-A6BA14943E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81" t="12690" r="30547" b="70153"/>
            <a:stretch/>
          </p:blipFill>
          <p:spPr>
            <a:xfrm>
              <a:off x="1797269" y="3886811"/>
              <a:ext cx="4874660" cy="65366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84FB5BE-236A-AF44-87A2-1B3DF909C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8483" t="19330" r="8138" b="61053"/>
            <a:stretch/>
          </p:blipFill>
          <p:spPr>
            <a:xfrm>
              <a:off x="686696" y="3883593"/>
              <a:ext cx="1019503" cy="747417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854045D9-287B-374F-B781-42D16122B0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395" b="34092"/>
          <a:stretch/>
        </p:blipFill>
        <p:spPr>
          <a:xfrm>
            <a:off x="8334539" y="1345997"/>
            <a:ext cx="2846266" cy="109618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56C195C-88CA-5D4E-ABFF-A71D938F8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94" y="4939612"/>
            <a:ext cx="3307484" cy="124701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FF03AC8-EED2-014E-BC7B-34483FFBE1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433" t="14544" r="12960" b="8119"/>
          <a:stretch/>
        </p:blipFill>
        <p:spPr>
          <a:xfrm>
            <a:off x="4258283" y="4939612"/>
            <a:ext cx="2659117" cy="1359974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C3C521F2-B353-FF40-B443-D55ECBB64D4D}"/>
              </a:ext>
            </a:extLst>
          </p:cNvPr>
          <p:cNvGrpSpPr/>
          <p:nvPr/>
        </p:nvGrpSpPr>
        <p:grpSpPr>
          <a:xfrm>
            <a:off x="3087603" y="3977393"/>
            <a:ext cx="6430880" cy="891615"/>
            <a:chOff x="3543343" y="3999302"/>
            <a:chExt cx="5545984" cy="747417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74153D83-16D2-C143-830A-59D56ED369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301" t="14371" r="40927" b="68792"/>
            <a:stretch/>
          </p:blipFill>
          <p:spPr>
            <a:xfrm>
              <a:off x="4315322" y="3999302"/>
              <a:ext cx="4774005" cy="747417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7AC4BE3-8D7D-B740-BD79-45C71637A8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6561" t="12165" r="6169" b="52801"/>
            <a:stretch/>
          </p:blipFill>
          <p:spPr>
            <a:xfrm>
              <a:off x="3543343" y="3999302"/>
              <a:ext cx="736852" cy="747417"/>
            </a:xfrm>
            <a:prstGeom prst="rect">
              <a:avLst/>
            </a:prstGeom>
          </p:spPr>
        </p:pic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86349056-4146-7847-9E66-0EB8AD9125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4305" y="5004684"/>
            <a:ext cx="3858378" cy="124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466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904012E-895F-68B6-554A-E1CC87F4C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pPr algn="l"/>
            <a:r>
              <a:rPr lang="en-US" altLang="zh-CN" dirty="0"/>
              <a:t>XCCL</a:t>
            </a:r>
            <a:r>
              <a:rPr lang="zh-CN" altLang="en-US" dirty="0"/>
              <a:t> 提供的基本能力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29C74A-6524-E31B-BB8B-180E723426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19200"/>
            <a:ext cx="10780679" cy="1698534"/>
          </a:xfrm>
          <a:ln w="38100">
            <a:solidFill>
              <a:schemeClr val="bg1">
                <a:lumMod val="85000"/>
              </a:schemeClr>
            </a:solidFill>
          </a:ln>
        </p:spPr>
        <p:txBody>
          <a:bodyPr anchor="ctr"/>
          <a:lstStyle/>
          <a:p>
            <a:r>
              <a:rPr lang="en" altLang="zh-CN" dirty="0"/>
              <a:t>XCCL</a:t>
            </a:r>
            <a:r>
              <a:rPr lang="zh-CN" altLang="en-US" dirty="0"/>
              <a:t>（</a:t>
            </a:r>
            <a:r>
              <a:rPr lang="en-US" altLang="zh-CN" dirty="0"/>
              <a:t>XXXX</a:t>
            </a:r>
            <a:r>
              <a:rPr lang="zh-CN" altLang="en-US" dirty="0"/>
              <a:t> </a:t>
            </a:r>
            <a:r>
              <a:rPr lang="en-US" altLang="zh-CN" dirty="0"/>
              <a:t>Collective</a:t>
            </a:r>
            <a:r>
              <a:rPr lang="zh-CN" altLang="en-US" dirty="0"/>
              <a:t> </a:t>
            </a:r>
            <a:r>
              <a:rPr lang="en-US" altLang="zh-CN" dirty="0"/>
              <a:t>Communication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  <a:r>
              <a:rPr lang="zh-CN" altLang="en-US" dirty="0"/>
              <a:t>）集合通信库，大体上会遵照 </a:t>
            </a:r>
            <a:r>
              <a:rPr lang="en" altLang="zh-CN" dirty="0"/>
              <a:t>MPI </a:t>
            </a:r>
            <a:r>
              <a:rPr lang="zh-CN" altLang="en-US" dirty="0"/>
              <a:t>提供 </a:t>
            </a:r>
            <a:r>
              <a:rPr lang="en-US" altLang="zh-CN" dirty="0"/>
              <a:t>API</a:t>
            </a:r>
            <a:r>
              <a:rPr lang="zh-CN" altLang="en-US" dirty="0"/>
              <a:t> 接口规定，实现了包括点对点通信（</a:t>
            </a:r>
            <a:r>
              <a:rPr lang="en" altLang="zh-CN" dirty="0"/>
              <a:t>SEND,RECV</a:t>
            </a:r>
            <a:r>
              <a:rPr lang="zh-CN" altLang="en-US" dirty="0"/>
              <a:t> 等），集合通信（ </a:t>
            </a:r>
            <a:r>
              <a:rPr lang="en" altLang="zh-CN" dirty="0"/>
              <a:t>REDUCE</a:t>
            </a:r>
            <a:r>
              <a:rPr lang="zh-CN" altLang="en" dirty="0"/>
              <a:t>，</a:t>
            </a:r>
            <a:r>
              <a:rPr lang="en" altLang="zh-CN" dirty="0"/>
              <a:t>BROADCAST</a:t>
            </a:r>
            <a:r>
              <a:rPr lang="zh-CN" altLang="en" dirty="0"/>
              <a:t>，</a:t>
            </a:r>
            <a:r>
              <a:rPr lang="en" altLang="zh-CN" dirty="0"/>
              <a:t>ALLREDUCE</a:t>
            </a:r>
            <a:r>
              <a:rPr lang="zh-CN" altLang="en-US" dirty="0"/>
              <a:t>等）等相关接口；</a:t>
            </a:r>
            <a:endParaRPr lang="en-US" altLang="zh-CN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1E5E4AA-8D51-1C22-1DFA-716FCE290075}"/>
              </a:ext>
            </a:extLst>
          </p:cNvPr>
          <p:cNvGrpSpPr/>
          <p:nvPr/>
        </p:nvGrpSpPr>
        <p:grpSpPr>
          <a:xfrm>
            <a:off x="871273" y="3389454"/>
            <a:ext cx="4546682" cy="692319"/>
            <a:chOff x="804040" y="1549664"/>
            <a:chExt cx="6695416" cy="101950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B11AA1C-7B47-EDB0-2F8C-9D86131921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797" t="13777" r="53066" b="70759"/>
            <a:stretch/>
          </p:blipFill>
          <p:spPr>
            <a:xfrm>
              <a:off x="2207171" y="1549664"/>
              <a:ext cx="5292285" cy="101950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093E244-AE8F-3FD8-979C-E546901F04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245" t="17140" r="6514" b="56102"/>
            <a:stretch/>
          </p:blipFill>
          <p:spPr>
            <a:xfrm>
              <a:off x="804040" y="1549665"/>
              <a:ext cx="1313793" cy="1019504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133DE946-4549-B51E-00DB-906C59A25D4D}"/>
              </a:ext>
            </a:extLst>
          </p:cNvPr>
          <p:cNvGrpSpPr/>
          <p:nvPr/>
        </p:nvGrpSpPr>
        <p:grpSpPr>
          <a:xfrm>
            <a:off x="4117597" y="4500072"/>
            <a:ext cx="6454208" cy="692318"/>
            <a:chOff x="686696" y="3883593"/>
            <a:chExt cx="7204433" cy="747417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FF8508C-E208-E529-A203-E8BF9F0838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72" t="31345" r="78828" b="51499"/>
            <a:stretch/>
          </p:blipFill>
          <p:spPr>
            <a:xfrm>
              <a:off x="6671929" y="3962004"/>
              <a:ext cx="1219200" cy="65366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96BBA28-1D1D-8AFE-76D2-17D13D3411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81" t="12690" r="30547" b="70153"/>
            <a:stretch/>
          </p:blipFill>
          <p:spPr>
            <a:xfrm>
              <a:off x="1797269" y="3886811"/>
              <a:ext cx="4874660" cy="65366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BFC9F7B-2E64-1F82-1F2B-590AE80F5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8483" t="19330" r="8138" b="61053"/>
            <a:stretch/>
          </p:blipFill>
          <p:spPr>
            <a:xfrm>
              <a:off x="686696" y="3883593"/>
              <a:ext cx="1019503" cy="747417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C9101CCA-F588-BF0F-8C42-781CEF4168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395" b="34092"/>
          <a:stretch/>
        </p:blipFill>
        <p:spPr>
          <a:xfrm>
            <a:off x="932656" y="4474038"/>
            <a:ext cx="1932825" cy="74438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0D2B7D4-FA5D-2B6C-AE55-94C7AE340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1938" y="5422909"/>
            <a:ext cx="2246026" cy="84681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6DAE432-C755-878A-9586-E54200A19C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433" t="14544" r="12960" b="8119"/>
          <a:stretch/>
        </p:blipFill>
        <p:spPr>
          <a:xfrm>
            <a:off x="5726375" y="5415147"/>
            <a:ext cx="1805737" cy="923523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9BEFB529-A28E-51F9-3673-9A417ED9515B}"/>
              </a:ext>
            </a:extLst>
          </p:cNvPr>
          <p:cNvGrpSpPr/>
          <p:nvPr/>
        </p:nvGrpSpPr>
        <p:grpSpPr>
          <a:xfrm>
            <a:off x="6471241" y="3495511"/>
            <a:ext cx="4367043" cy="605472"/>
            <a:chOff x="3543343" y="3999302"/>
            <a:chExt cx="5545984" cy="747417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BF5DCEE8-2384-D786-ACA1-F14E06658D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301" t="14371" r="40927" b="68792"/>
            <a:stretch/>
          </p:blipFill>
          <p:spPr>
            <a:xfrm>
              <a:off x="4315322" y="3999302"/>
              <a:ext cx="4774005" cy="747417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D12F491D-0507-287B-137E-980B82F555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6561" t="12165" r="6169" b="52801"/>
            <a:stretch/>
          </p:blipFill>
          <p:spPr>
            <a:xfrm>
              <a:off x="3543343" y="3999302"/>
              <a:ext cx="736852" cy="747417"/>
            </a:xfrm>
            <a:prstGeom prst="rect">
              <a:avLst/>
            </a:prstGeom>
          </p:spPr>
        </p:pic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4EABA698-8C3C-082A-4CA2-9A182BE42A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3101" y="5415147"/>
            <a:ext cx="2620124" cy="84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59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904012E-895F-68B6-554A-E1CC87F4C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pPr algn="l"/>
            <a:r>
              <a:rPr lang="en-US" altLang="zh-CN" dirty="0"/>
              <a:t>XCCL</a:t>
            </a:r>
            <a:r>
              <a:rPr lang="zh-CN" altLang="en-US" dirty="0"/>
              <a:t> 提供的基本能力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29C74A-6524-E31B-BB8B-180E723426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19200"/>
            <a:ext cx="10780679" cy="1698534"/>
          </a:xfrm>
          <a:ln w="38100">
            <a:solidFill>
              <a:schemeClr val="bg1">
                <a:lumMod val="85000"/>
              </a:schemeClr>
            </a:solidFill>
          </a:ln>
        </p:spPr>
        <p:txBody>
          <a:bodyPr anchor="ctr"/>
          <a:lstStyle/>
          <a:p>
            <a:r>
              <a:rPr lang="zh-CN" altLang="en-US" dirty="0"/>
              <a:t>针对统一通信原语，在不同的网络拓扑实现不同的优化算法。</a:t>
            </a:r>
            <a:endParaRPr lang="en-US" altLang="zh-CN" dirty="0"/>
          </a:p>
          <a:p>
            <a:r>
              <a:rPr lang="zh-CN" altLang="en-US" dirty="0"/>
              <a:t>根据自己硬件或者是系统需要，在底层实现上进行相应改动，保证接口的稳定和性能。</a:t>
            </a:r>
            <a:endParaRPr lang="en-US" altLang="zh-CN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1E5E4AA-8D51-1C22-1DFA-716FCE290075}"/>
              </a:ext>
            </a:extLst>
          </p:cNvPr>
          <p:cNvGrpSpPr/>
          <p:nvPr/>
        </p:nvGrpSpPr>
        <p:grpSpPr>
          <a:xfrm>
            <a:off x="871273" y="3389454"/>
            <a:ext cx="4546682" cy="692319"/>
            <a:chOff x="804040" y="1549664"/>
            <a:chExt cx="6695416" cy="101950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B11AA1C-7B47-EDB0-2F8C-9D86131921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797" t="13777" r="53066" b="70759"/>
            <a:stretch/>
          </p:blipFill>
          <p:spPr>
            <a:xfrm>
              <a:off x="2207171" y="1549664"/>
              <a:ext cx="5292285" cy="101950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093E244-AE8F-3FD8-979C-E546901F04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245" t="17140" r="6514" b="56102"/>
            <a:stretch/>
          </p:blipFill>
          <p:spPr>
            <a:xfrm>
              <a:off x="804040" y="1549665"/>
              <a:ext cx="1313793" cy="1019504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133DE946-4549-B51E-00DB-906C59A25D4D}"/>
              </a:ext>
            </a:extLst>
          </p:cNvPr>
          <p:cNvGrpSpPr/>
          <p:nvPr/>
        </p:nvGrpSpPr>
        <p:grpSpPr>
          <a:xfrm>
            <a:off x="4117597" y="4500072"/>
            <a:ext cx="6454208" cy="692318"/>
            <a:chOff x="686696" y="3883593"/>
            <a:chExt cx="7204433" cy="747417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FF8508C-E208-E529-A203-E8BF9F0838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72" t="31345" r="78828" b="51499"/>
            <a:stretch/>
          </p:blipFill>
          <p:spPr>
            <a:xfrm>
              <a:off x="6671929" y="3962004"/>
              <a:ext cx="1219200" cy="65366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96BBA28-1D1D-8AFE-76D2-17D13D3411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81" t="12690" r="30547" b="70153"/>
            <a:stretch/>
          </p:blipFill>
          <p:spPr>
            <a:xfrm>
              <a:off x="1797269" y="3886811"/>
              <a:ext cx="4874660" cy="65366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BFC9F7B-2E64-1F82-1F2B-590AE80F5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8483" t="19330" r="8138" b="61053"/>
            <a:stretch/>
          </p:blipFill>
          <p:spPr>
            <a:xfrm>
              <a:off x="686696" y="3883593"/>
              <a:ext cx="1019503" cy="747417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C9101CCA-F588-BF0F-8C42-781CEF4168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395" b="34092"/>
          <a:stretch/>
        </p:blipFill>
        <p:spPr>
          <a:xfrm>
            <a:off x="932656" y="4474038"/>
            <a:ext cx="1932825" cy="74438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0D2B7D4-FA5D-2B6C-AE55-94C7AE340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1938" y="5422909"/>
            <a:ext cx="2246026" cy="84681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6DAE432-C755-878A-9586-E54200A19C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433" t="14544" r="12960" b="8119"/>
          <a:stretch/>
        </p:blipFill>
        <p:spPr>
          <a:xfrm>
            <a:off x="5726375" y="5415147"/>
            <a:ext cx="1805737" cy="923523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9BEFB529-A28E-51F9-3673-9A417ED9515B}"/>
              </a:ext>
            </a:extLst>
          </p:cNvPr>
          <p:cNvGrpSpPr/>
          <p:nvPr/>
        </p:nvGrpSpPr>
        <p:grpSpPr>
          <a:xfrm>
            <a:off x="6471241" y="3495511"/>
            <a:ext cx="4367043" cy="605472"/>
            <a:chOff x="3543343" y="3999302"/>
            <a:chExt cx="5545984" cy="747417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BF5DCEE8-2384-D786-ACA1-F14E06658D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301" t="14371" r="40927" b="68792"/>
            <a:stretch/>
          </p:blipFill>
          <p:spPr>
            <a:xfrm>
              <a:off x="4315322" y="3999302"/>
              <a:ext cx="4774005" cy="747417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D12F491D-0507-287B-137E-980B82F555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6561" t="12165" r="6169" b="52801"/>
            <a:stretch/>
          </p:blipFill>
          <p:spPr>
            <a:xfrm>
              <a:off x="3543343" y="3999302"/>
              <a:ext cx="736852" cy="747417"/>
            </a:xfrm>
            <a:prstGeom prst="rect">
              <a:avLst/>
            </a:prstGeom>
          </p:spPr>
        </p:pic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4EABA698-8C3C-082A-4CA2-9A182BE42A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3101" y="5415147"/>
            <a:ext cx="2620124" cy="84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65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29999</TotalTime>
  <Words>953</Words>
  <Application>Microsoft Macintosh PowerPoint</Application>
  <PresentationFormat>自定义</PresentationFormat>
  <Paragraphs>93</Paragraphs>
  <Slides>24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24</vt:i4>
      </vt:variant>
    </vt:vector>
  </HeadingPairs>
  <TitlesOfParts>
    <vt:vector size="39" baseType="lpstr">
      <vt:lpstr>Microsoft YaHei</vt:lpstr>
      <vt:lpstr>Microsoft YaHei</vt:lpstr>
      <vt:lpstr>ACGN-MiaoGB-Flash</vt:lpstr>
      <vt:lpstr>Arial</vt:lpstr>
      <vt:lpstr>Calibri</vt:lpstr>
      <vt:lpstr>Futura-Medium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思维导图 XMind</vt:lpstr>
      <vt:lpstr>Question</vt:lpstr>
      <vt:lpstr>本节内容</vt:lpstr>
      <vt:lpstr>PowerPoint 演示文稿</vt:lpstr>
      <vt:lpstr>为 AI 而生的通信库</vt:lpstr>
      <vt:lpstr>XCCL 提供的基本能力</vt:lpstr>
      <vt:lpstr>XCCL 提供的基本能力</vt:lpstr>
      <vt:lpstr>XCCL 在 AI 系统中的位置</vt:lpstr>
      <vt:lpstr>Question</vt:lpstr>
      <vt:lpstr>基于 NCCL 进行创新</vt:lpstr>
      <vt:lpstr>PowerPoint 演示文稿</vt:lpstr>
      <vt:lpstr>NCCL：NVIDIA 通信库</vt:lpstr>
      <vt:lpstr>NCCL：NVIDIA 通信库</vt:lpstr>
      <vt:lpstr>NCCL 的优点</vt:lpstr>
      <vt:lpstr>NCCL 的不足</vt:lpstr>
      <vt:lpstr>PowerPoint 演示文稿</vt:lpstr>
      <vt:lpstr>ACCL：阿里集合通信库</vt:lpstr>
      <vt:lpstr>ACCL：阿里集合通信库</vt:lpstr>
      <vt:lpstr>ACCL：阿里集合通信库</vt:lpstr>
      <vt:lpstr>PowerPoint 演示文稿</vt:lpstr>
      <vt:lpstr>基于 NCCL 进行创新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9907</cp:revision>
  <cp:lastPrinted>2023-09-08T09:14:01Z</cp:lastPrinted>
  <dcterms:created xsi:type="dcterms:W3CDTF">2020-08-28T08:44:19Z</dcterms:created>
  <dcterms:modified xsi:type="dcterms:W3CDTF">2025-02-26T14:39:07Z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